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84" r:id="rId9"/>
    <p:sldId id="285" r:id="rId10"/>
    <p:sldId id="271" r:id="rId11"/>
    <p:sldId id="273" r:id="rId12"/>
    <p:sldId id="272" r:id="rId13"/>
    <p:sldId id="276" r:id="rId14"/>
    <p:sldId id="277" r:id="rId15"/>
    <p:sldId id="262" r:id="rId16"/>
    <p:sldId id="278" r:id="rId17"/>
    <p:sldId id="279" r:id="rId18"/>
    <p:sldId id="280" r:id="rId19"/>
    <p:sldId id="282" r:id="rId20"/>
    <p:sldId id="283" r:id="rId21"/>
    <p:sldId id="263" r:id="rId22"/>
    <p:sldId id="288" r:id="rId23"/>
    <p:sldId id="286" r:id="rId24"/>
    <p:sldId id="28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GOR\Documents\University%20of%20Kentucky\RESEARCH\2.%20Data\Revenue%20tabl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R\Documents\PESQUISAS\3.%20MESTRADO%20Correios,%20log&#237;stica%20e%20uso%20do%20territ&#243;rio_o%20servi&#231;o%20de%20encomenda%20expressa%20no%20Brasil\2.%20DADOS\FLUXO%20POS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95587508083229E-2"/>
          <c:y val="4.3100245087819275E-2"/>
          <c:w val="0.71038694891399445"/>
          <c:h val="0.81694547528041184"/>
        </c:manualLayout>
      </c:layout>
      <c:line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USPS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365525358867038E-3"/>
                  <c:y val="-3.628117913832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482880383005561E-3"/>
                  <c:y val="-2.7210884353741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210884353741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82762679433519E-3"/>
                  <c:y val="-9.0702947845804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Plan1!$F$1:$I$1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Plan1!$F$2:$I$2</c:f>
              <c:numCache>
                <c:formatCode>General</c:formatCode>
                <c:ptCount val="4"/>
                <c:pt idx="0">
                  <c:v>64</c:v>
                </c:pt>
                <c:pt idx="1">
                  <c:v>69</c:v>
                </c:pt>
                <c:pt idx="2">
                  <c:v>67</c:v>
                </c:pt>
                <c:pt idx="3">
                  <c:v>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FedEx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365525358867038E-3"/>
                  <c:y val="2.267573696145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81405895691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65525358867038E-3"/>
                  <c:y val="-9.0702947845804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Plan1!$F$1:$I$1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Plan1!$F$3:$I$3</c:f>
              <c:numCache>
                <c:formatCode>General</c:formatCode>
                <c:ptCount val="4"/>
                <c:pt idx="0">
                  <c:v>18</c:v>
                </c:pt>
                <c:pt idx="1">
                  <c:v>30</c:v>
                </c:pt>
                <c:pt idx="2">
                  <c:v>34</c:v>
                </c:pt>
                <c:pt idx="3">
                  <c:v>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UPS </c:v>
                </c:pt>
              </c:strCache>
            </c:strRef>
          </c:tx>
          <c:spPr>
            <a:ln>
              <a:solidFill>
                <a:srgbClr val="966F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0482880383005561E-3"/>
                  <c:y val="1.81405895691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5351473922902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81405895691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82762679433519E-3"/>
                  <c:y val="1.3605442176870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Plan1!$F$1:$I$1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Plan1!$F$4:$I$4</c:f>
              <c:numCache>
                <c:formatCode>General</c:formatCode>
                <c:ptCount val="4"/>
                <c:pt idx="0">
                  <c:v>29</c:v>
                </c:pt>
                <c:pt idx="1">
                  <c:v>42</c:v>
                </c:pt>
                <c:pt idx="2">
                  <c:v>49</c:v>
                </c:pt>
                <c:pt idx="3">
                  <c:v>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Plan1!$A$5</c:f>
              <c:strCache>
                <c:ptCount val="1"/>
                <c:pt idx="0">
                  <c:v>DHL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413813397167594E-2"/>
                  <c:y val="-4.5351473922902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4421768707482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65525358867038E-3"/>
                  <c:y val="-2.267573696145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Plan1!$F$1:$I$1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Plan1!$F$5:$I$5</c:f>
              <c:numCache>
                <c:formatCode>General</c:formatCode>
                <c:ptCount val="4"/>
                <c:pt idx="0">
                  <c:v>34</c:v>
                </c:pt>
                <c:pt idx="1">
                  <c:v>47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90176"/>
        <c:axId val="95091712"/>
      </c:lineChart>
      <c:catAx>
        <c:axId val="9509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091712"/>
        <c:crosses val="autoZero"/>
        <c:auto val="1"/>
        <c:lblAlgn val="ctr"/>
        <c:lblOffset val="100"/>
        <c:noMultiLvlLbl val="0"/>
      </c:catAx>
      <c:valAx>
        <c:axId val="950917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509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Plan1!$B$3</c:f>
              <c:strCache>
                <c:ptCount val="1"/>
                <c:pt idx="0">
                  <c:v>Cartas</c:v>
                </c:pt>
              </c:strCache>
            </c:strRef>
          </c:tx>
          <c:invertIfNegative val="0"/>
          <c:cat>
            <c:numRef>
              <c:f>(Plan1!$A$5;Plan1!$A$4)</c:f>
              <c:numCache>
                <c:formatCode>General</c:formatCode>
                <c:ptCount val="2"/>
                <c:pt idx="0">
                  <c:v>2014</c:v>
                </c:pt>
                <c:pt idx="1">
                  <c:v>2004</c:v>
                </c:pt>
              </c:numCache>
            </c:numRef>
          </c:cat>
          <c:val>
            <c:numRef>
              <c:f>(Plan1!$B$5;Plan1!$B$4)</c:f>
              <c:numCache>
                <c:formatCode>0.00%</c:formatCode>
                <c:ptCount val="2"/>
                <c:pt idx="0">
                  <c:v>0.41799999999999998</c:v>
                </c:pt>
                <c:pt idx="1">
                  <c:v>0.50700000000000001</c:v>
                </c:pt>
              </c:numCache>
            </c:numRef>
          </c:val>
        </c:ser>
        <c:ser>
          <c:idx val="1"/>
          <c:order val="1"/>
          <c:tx>
            <c:strRef>
              <c:f>Plan1!$C$3</c:f>
              <c:strCache>
                <c:ptCount val="1"/>
                <c:pt idx="0">
                  <c:v>Encomendas</c:v>
                </c:pt>
              </c:strCache>
            </c:strRef>
          </c:tx>
          <c:invertIfNegative val="0"/>
          <c:cat>
            <c:numRef>
              <c:f>(Plan1!$A$5;Plan1!$A$4)</c:f>
              <c:numCache>
                <c:formatCode>General</c:formatCode>
                <c:ptCount val="2"/>
                <c:pt idx="0">
                  <c:v>2014</c:v>
                </c:pt>
                <c:pt idx="1">
                  <c:v>2004</c:v>
                </c:pt>
              </c:numCache>
            </c:numRef>
          </c:cat>
          <c:val>
            <c:numRef>
              <c:f>(Plan1!$C$5;Plan1!$C$4)</c:f>
              <c:numCache>
                <c:formatCode>0.00%</c:formatCode>
                <c:ptCount val="2"/>
                <c:pt idx="0">
                  <c:v>0.191</c:v>
                </c:pt>
                <c:pt idx="1">
                  <c:v>9.7000000000000003E-2</c:v>
                </c:pt>
              </c:numCache>
            </c:numRef>
          </c:val>
        </c:ser>
        <c:ser>
          <c:idx val="2"/>
          <c:order val="2"/>
          <c:tx>
            <c:strRef>
              <c:f>Plan1!$D$3</c:f>
              <c:strCache>
                <c:ptCount val="1"/>
                <c:pt idx="0">
                  <c:v>Serviços financeiros</c:v>
                </c:pt>
              </c:strCache>
            </c:strRef>
          </c:tx>
          <c:invertIfNegative val="0"/>
          <c:cat>
            <c:numRef>
              <c:f>(Plan1!$A$5;Plan1!$A$4)</c:f>
              <c:numCache>
                <c:formatCode>General</c:formatCode>
                <c:ptCount val="2"/>
                <c:pt idx="0">
                  <c:v>2014</c:v>
                </c:pt>
                <c:pt idx="1">
                  <c:v>2004</c:v>
                </c:pt>
              </c:numCache>
            </c:numRef>
          </c:cat>
          <c:val>
            <c:numRef>
              <c:f>(Plan1!$D$5;Plan1!$D$4)</c:f>
              <c:numCache>
                <c:formatCode>0.00%</c:formatCode>
                <c:ptCount val="2"/>
                <c:pt idx="0">
                  <c:v>0.17100000000000001</c:v>
                </c:pt>
                <c:pt idx="1">
                  <c:v>0.16300000000000001</c:v>
                </c:pt>
              </c:numCache>
            </c:numRef>
          </c:val>
        </c:ser>
        <c:ser>
          <c:idx val="3"/>
          <c:order val="3"/>
          <c:tx>
            <c:strRef>
              <c:f>Plan1!$E$3</c:f>
              <c:strCache>
                <c:ptCount val="1"/>
                <c:pt idx="0">
                  <c:v>Outros</c:v>
                </c:pt>
              </c:strCache>
            </c:strRef>
          </c:tx>
          <c:invertIfNegative val="0"/>
          <c:cat>
            <c:numRef>
              <c:f>(Plan1!$A$5;Plan1!$A$4)</c:f>
              <c:numCache>
                <c:formatCode>General</c:formatCode>
                <c:ptCount val="2"/>
                <c:pt idx="0">
                  <c:v>2014</c:v>
                </c:pt>
                <c:pt idx="1">
                  <c:v>2004</c:v>
                </c:pt>
              </c:numCache>
            </c:numRef>
          </c:cat>
          <c:val>
            <c:numRef>
              <c:f>(Plan1!$E$5;Plan1!$E$4)</c:f>
              <c:numCache>
                <c:formatCode>0.00%</c:formatCode>
                <c:ptCount val="2"/>
                <c:pt idx="0" formatCode="0%">
                  <c:v>0.22</c:v>
                </c:pt>
                <c:pt idx="1">
                  <c:v>0.23300000000000001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5830272"/>
        <c:axId val="145831808"/>
        <c:axId val="0"/>
      </c:bar3DChart>
      <c:catAx>
        <c:axId val="14583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5831808"/>
        <c:crosses val="autoZero"/>
        <c:auto val="1"/>
        <c:lblAlgn val="ctr"/>
        <c:lblOffset val="100"/>
        <c:noMultiLvlLbl val="0"/>
      </c:catAx>
      <c:valAx>
        <c:axId val="145831808"/>
        <c:scaling>
          <c:orientation val="minMax"/>
        </c:scaling>
        <c:delete val="0"/>
        <c:axPos val="b"/>
        <c:majorGridlines/>
        <c:numFmt formatCode="0.00%" sourceLinked="1"/>
        <c:majorTickMark val="none"/>
        <c:minorTickMark val="none"/>
        <c:tickLblPos val="nextTo"/>
        <c:crossAx val="14583027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Receita</c:v>
                </c:pt>
              </c:strCache>
            </c:strRef>
          </c:tx>
          <c:invertIfNegative val="0"/>
          <c:cat>
            <c:numRef>
              <c:f>Plan1!$A$2:$A$7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13.3</c:v>
                </c:pt>
                <c:pt idx="1">
                  <c:v>14.6</c:v>
                </c:pt>
                <c:pt idx="2">
                  <c:v>16.5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17.7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Despesa</c:v>
                </c:pt>
              </c:strCache>
            </c:strRef>
          </c:tx>
          <c:invertIfNegative val="0"/>
          <c:cat>
            <c:numRef>
              <c:f>Plan1!$A$2:$A$7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Plan1!$C$2:$C$7</c:f>
              <c:numCache>
                <c:formatCode>General</c:formatCode>
                <c:ptCount val="6"/>
                <c:pt idx="0">
                  <c:v>12</c:v>
                </c:pt>
                <c:pt idx="1">
                  <c:v>13.5</c:v>
                </c:pt>
                <c:pt idx="2">
                  <c:v>15.4</c:v>
                </c:pt>
                <c:pt idx="3">
                  <c:v>16.3</c:v>
                </c:pt>
                <c:pt idx="4">
                  <c:v>17.600000000000001</c:v>
                </c:pt>
                <c:pt idx="5">
                  <c:v>20.9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95360"/>
        <c:axId val="151696896"/>
      </c:barChart>
      <c:catAx>
        <c:axId val="1516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51696896"/>
        <c:crosses val="autoZero"/>
        <c:auto val="1"/>
        <c:lblAlgn val="ctr"/>
        <c:lblOffset val="100"/>
        <c:noMultiLvlLbl val="0"/>
      </c:catAx>
      <c:valAx>
        <c:axId val="15169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51695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Plan1!$A$2:$A$10</c:f>
              <c:numCache>
                <c:formatCode>General</c:formatCode>
                <c:ptCount val="9"/>
                <c:pt idx="0">
                  <c:v>1979</c:v>
                </c:pt>
                <c:pt idx="1">
                  <c:v>1987</c:v>
                </c:pt>
                <c:pt idx="2">
                  <c:v>1998</c:v>
                </c:pt>
                <c:pt idx="3">
                  <c:v>2000</c:v>
                </c:pt>
                <c:pt idx="4">
                  <c:v>2010</c:v>
                </c:pt>
                <c:pt idx="5">
                  <c:v>2011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Plan1!$C$2:$C$10</c:f>
              <c:numCache>
                <c:formatCode>General</c:formatCode>
                <c:ptCount val="9"/>
                <c:pt idx="0">
                  <c:v>3.1</c:v>
                </c:pt>
                <c:pt idx="1">
                  <c:v>3.2</c:v>
                </c:pt>
                <c:pt idx="2">
                  <c:v>5.8</c:v>
                </c:pt>
                <c:pt idx="3">
                  <c:v>6</c:v>
                </c:pt>
                <c:pt idx="4">
                  <c:v>8.9</c:v>
                </c:pt>
                <c:pt idx="5">
                  <c:v>9</c:v>
                </c:pt>
                <c:pt idx="6">
                  <c:v>9.5</c:v>
                </c:pt>
                <c:pt idx="7">
                  <c:v>8.5</c:v>
                </c:pt>
                <c:pt idx="8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96608"/>
        <c:axId val="98998144"/>
      </c:barChart>
      <c:catAx>
        <c:axId val="9899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98998144"/>
        <c:crosses val="autoZero"/>
        <c:auto val="1"/>
        <c:lblAlgn val="ctr"/>
        <c:lblOffset val="100"/>
        <c:noMultiLvlLbl val="0"/>
      </c:catAx>
      <c:valAx>
        <c:axId val="989981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89966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0EB89-133B-42C4-A11C-58013EB5FB87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8C594-55B0-4868-8CF1-95BD4C8C7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05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8D883-3B50-47F3-AF1F-60697B9E807C}" type="datetime10">
              <a:rPr lang="pt-BR" smtClean="0"/>
              <a:t>07:11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90B92-03EB-4A89-9411-0B5BFFE7DEA4}" type="datetime10">
              <a:rPr lang="pt-BR" smtClean="0"/>
              <a:t>07:11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38381-F7FD-4F6A-A574-8E1653DD99EC}" type="datetime10">
              <a:rPr lang="pt-BR" smtClean="0"/>
              <a:t>07:11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9DF582-1C98-47F2-8F88-78D56C0D7622}" type="datetime10">
              <a:rPr lang="pt-BR" smtClean="0"/>
              <a:t>07:11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6C21F8-15C2-4846-B8D0-3DC2944FBA7A}" type="datetime10">
              <a:rPr lang="pt-BR" smtClean="0"/>
              <a:t>07:11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39154-49BF-4A69-9045-6769D68E6CC2}" type="datetime10">
              <a:rPr lang="pt-BR" smtClean="0"/>
              <a:t>07:11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52B96F-FEEC-46FF-89A0-552E4AF3EE85}" type="datetime10">
              <a:rPr lang="pt-BR" smtClean="0"/>
              <a:t>07:11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4F411-B95B-442A-8C7A-2F2F09787F55}" type="datetime10">
              <a:rPr lang="pt-BR" smtClean="0"/>
              <a:t>07:11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C2E8-C24E-4AAF-943A-C20226A77BF5}" type="datetime10">
              <a:rPr lang="pt-BR" smtClean="0"/>
              <a:t>07:11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C39F5-92FE-4148-AE55-137790F45CF6}" type="datetime10">
              <a:rPr lang="pt-BR" smtClean="0"/>
              <a:t>07:11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19FE0-725F-4C26-9EC5-4FFEACBE67F7}" type="datetime10">
              <a:rPr lang="pt-BR" smtClean="0"/>
              <a:t>07:11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375"/>
                    </a14:imgEffect>
                    <a14:imgEffect>
                      <a14:saturation sat="135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8A2592-5C5D-47D4-924A-809D301BEC58}" type="datetime10">
              <a:rPr lang="pt-BR" smtClean="0"/>
              <a:t>07:11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dpdhl.com/en/investors/financial_reports/annual_report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8172400" cy="2376264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effectLst/>
                <a:latin typeface="Arial Rounded MT Bold" panose="020F0704030504030204" pitchFamily="34" charset="0"/>
              </a:rPr>
              <a:t>CORREIOS, LOGÍSTICA  E  USO DO TERRITÓRIO</a:t>
            </a:r>
            <a:r>
              <a:rPr lang="pt-BR" sz="2800" dirty="0" smtClean="0">
                <a:effectLst/>
                <a:latin typeface="Arial Rounded MT Bold" panose="020F0704030504030204" pitchFamily="34" charset="0"/>
              </a:rPr>
              <a:t>: </a:t>
            </a:r>
            <a:br>
              <a:rPr lang="pt-BR" sz="2800" dirty="0" smtClean="0">
                <a:effectLst/>
                <a:latin typeface="Arial Rounded MT Bold" panose="020F0704030504030204" pitchFamily="34" charset="0"/>
              </a:rPr>
            </a:br>
            <a:r>
              <a:rPr lang="pt-BR" sz="2000" dirty="0" smtClean="0">
                <a:effectLst/>
                <a:latin typeface="Arial Rounded MT Bold" panose="020F0704030504030204" pitchFamily="34" charset="0"/>
              </a:rPr>
              <a:t>O SERVIÇO DE ENCOMENDA EXPRESSA NO BRASIL</a:t>
            </a:r>
            <a:r>
              <a:rPr lang="pt-BR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/>
              </a:rPr>
            </a:br>
            <a:endParaRPr lang="pt-BR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786" y="5085184"/>
            <a:ext cx="7158265" cy="1032520"/>
          </a:xfrm>
        </p:spPr>
        <p:txBody>
          <a:bodyPr>
            <a:no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IGOR  VENCESLAU</a:t>
            </a:r>
          </a:p>
          <a:p>
            <a:pPr algn="ctr"/>
            <a:r>
              <a:rPr lang="pt-BR" sz="1400" dirty="0" smtClean="0"/>
              <a:t>Orientação: Dra. Mónica Arroyo</a:t>
            </a:r>
          </a:p>
          <a:p>
            <a:pPr algn="ctr"/>
            <a:r>
              <a:rPr lang="pt-BR" sz="1400" dirty="0" smtClean="0"/>
              <a:t>Nível: Mestrado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051691" y="294295"/>
            <a:ext cx="4104456" cy="1224136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pt-BR" sz="1400" b="1" dirty="0" smtClean="0"/>
              <a:t>Universidade de São Paulo</a:t>
            </a:r>
          </a:p>
          <a:p>
            <a:pPr algn="ctr">
              <a:spcBef>
                <a:spcPts val="0"/>
              </a:spcBef>
            </a:pPr>
            <a:r>
              <a:rPr lang="pt-BR" sz="1400" dirty="0" smtClean="0"/>
              <a:t>Faculdade de Filosofia, Letras e Ciências Humanas</a:t>
            </a:r>
          </a:p>
          <a:p>
            <a:pPr algn="ctr">
              <a:spcBef>
                <a:spcPts val="0"/>
              </a:spcBef>
            </a:pPr>
            <a:r>
              <a:rPr lang="pt-BR" sz="1400" dirty="0" smtClean="0"/>
              <a:t>Departamento de Geografia</a:t>
            </a:r>
          </a:p>
          <a:p>
            <a:pPr algn="ctr">
              <a:spcBef>
                <a:spcPts val="0"/>
              </a:spcBef>
            </a:pPr>
            <a:r>
              <a:rPr lang="pt-BR" sz="1400" dirty="0" smtClean="0"/>
              <a:t>Programa de Pós-Graduação em Geografia Humana</a:t>
            </a:r>
            <a:endParaRPr lang="pt-BR" sz="1400" dirty="0"/>
          </a:p>
        </p:txBody>
      </p:sp>
      <p:pic>
        <p:nvPicPr>
          <p:cNvPr id="6" name="Imagem 5" descr="Resultado de imagem para logo us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4295"/>
            <a:ext cx="706755" cy="10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m para LOGO FAPE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7258"/>
            <a:ext cx="1417940" cy="3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962979" y="3915307"/>
            <a:ext cx="4896544" cy="61156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2 – OS SERVIÇOS POSTAIS NA GLOBALIZAÇÃO A</a:t>
            </a:r>
            <a:endParaRPr lang="pt-BR" sz="2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1213971" y="6220215"/>
            <a:ext cx="6531073" cy="2580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 smtClean="0">
                <a:latin typeface="Times New Roman"/>
                <a:ea typeface="Calibri"/>
                <a:cs typeface="Times New Roman"/>
              </a:rPr>
              <a:t>Fonte</a:t>
            </a:r>
            <a:r>
              <a:rPr lang="pt-BR" sz="1000" dirty="0">
                <a:latin typeface="Times New Roman"/>
                <a:ea typeface="Calibri"/>
                <a:cs typeface="Times New Roman"/>
              </a:rPr>
              <a:t>: Elaboração própria a partir de </a:t>
            </a:r>
            <a:r>
              <a:rPr lang="pt-BR" sz="1000" dirty="0" err="1">
                <a:latin typeface="Times New Roman"/>
                <a:ea typeface="Calibri"/>
                <a:cs typeface="Times New Roman"/>
              </a:rPr>
              <a:t>Bowen</a:t>
            </a:r>
            <a:r>
              <a:rPr lang="pt-BR" sz="1000" dirty="0">
                <a:latin typeface="Times New Roman"/>
                <a:ea typeface="Calibri"/>
                <a:cs typeface="Times New Roman"/>
              </a:rPr>
              <a:t> Jr. (2012) e informações do </a:t>
            </a:r>
            <a:r>
              <a:rPr lang="pt-BR" sz="1000" i="1" dirty="0">
                <a:latin typeface="Times New Roman"/>
                <a:ea typeface="Calibri"/>
                <a:cs typeface="Times New Roman"/>
              </a:rPr>
              <a:t>website </a:t>
            </a:r>
            <a:r>
              <a:rPr lang="pt-BR" sz="1000" dirty="0">
                <a:latin typeface="Times New Roman"/>
                <a:ea typeface="Calibri"/>
                <a:cs typeface="Times New Roman"/>
              </a:rPr>
              <a:t>da empresa</a:t>
            </a:r>
            <a:endParaRPr lang="pt-BR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Imagem 4" descr="C:\Users\IGOR\Documents\PESQUISAS\1. CORREIOS E USO DO TERRITÓRIO\[Mestrado] Correios, logística e uso do território_o serviço de encomenda expressa no Brasil\2. DADOS\Mapas\FedEx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64" y="188640"/>
            <a:ext cx="7570800" cy="58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4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962979" y="3915307"/>
            <a:ext cx="4896544" cy="61156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2 – OS SERVIÇOS POSTAIS NA GLOBALIZAÇÃO</a:t>
            </a:r>
            <a:endParaRPr lang="pt-BR" sz="2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1209278" y="6093296"/>
            <a:ext cx="7549146" cy="451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000" dirty="0" smtClean="0">
                <a:latin typeface="Times New Roman"/>
                <a:ea typeface="Calibri"/>
                <a:cs typeface="Times New Roman"/>
              </a:rPr>
              <a:t>Fonte</a:t>
            </a:r>
            <a:r>
              <a:rPr lang="pt-BR" sz="1000" dirty="0">
                <a:latin typeface="Times New Roman"/>
                <a:ea typeface="Calibri"/>
                <a:cs typeface="Times New Roman"/>
              </a:rPr>
              <a:t>: Elaboração própria a partir de informações do relatório anual da empresa de 2014, disponível no endereço </a:t>
            </a:r>
            <a:r>
              <a:rPr lang="pt-BR" sz="11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2"/>
              </a:rPr>
              <a:t>http://www.dpdhl.com/en/investors/financial_reports/annual_reports.html</a:t>
            </a:r>
            <a:r>
              <a:rPr lang="pt-BR" sz="1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pt-BR" sz="11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Imagem 4" descr="C:\Users\IGOR\Documents\PESQUISAS\1. CORREIOS E USO DO TERRITÓRIO\[Mestrado] Correios, logística e uso do território_o serviço de encomenda expressa no Brasil\2. DADOS\Mapas\DHL.e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64" y="188640"/>
            <a:ext cx="7570800" cy="58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6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962979" y="3915307"/>
            <a:ext cx="4896544" cy="61156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2 – OS SERVIÇOS POSTAIS NA GLOBALIZAÇÃO</a:t>
            </a:r>
            <a:endParaRPr lang="pt-BR" sz="2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1209278" y="6093296"/>
            <a:ext cx="7549146" cy="4350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 smtClean="0">
                <a:latin typeface="Times New Roman"/>
                <a:ea typeface="Calibri"/>
                <a:cs typeface="Times New Roman"/>
              </a:rPr>
              <a:t>Fonte</a:t>
            </a:r>
            <a:r>
              <a:rPr lang="pt-BR" sz="1000" dirty="0">
                <a:latin typeface="Times New Roman"/>
                <a:ea typeface="Calibri"/>
                <a:cs typeface="Times New Roman"/>
              </a:rPr>
              <a:t>: Elaboração própria a partir de </a:t>
            </a:r>
            <a:r>
              <a:rPr lang="pt-BR" sz="1000" dirty="0" err="1">
                <a:latin typeface="Times New Roman"/>
                <a:ea typeface="Calibri"/>
                <a:cs typeface="Times New Roman"/>
              </a:rPr>
              <a:t>Bowen</a:t>
            </a:r>
            <a:r>
              <a:rPr lang="pt-BR" sz="1000" dirty="0">
                <a:latin typeface="Times New Roman"/>
                <a:ea typeface="Calibri"/>
                <a:cs typeface="Times New Roman"/>
              </a:rPr>
              <a:t> Jr. (2012) e trabalho de campo realizado no maior centro de operações logísticas da UPS, em Louisville-KY, EUA, em novembro de 2015.</a:t>
            </a:r>
            <a:endParaRPr lang="pt-BR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Imagem 5" descr="C:\Users\IGOR\Documents\PESQUISAS\1. CORREIOS E USO DO TERRITÓRIO\[Mestrado] Correios, logística e uso do território_o serviço de encomenda expressa no Brasil\2. DADOS\Mapas\UPS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7570800" cy="58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3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4023319"/>
            <a:ext cx="4680520" cy="611562"/>
          </a:xfrm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 – A LOGÍSTICA DOS CORREIOS NO BRASIL: RACIONALIDADE, VELOCIDADE E FLUIDEZ TERRITORIAL</a:t>
            </a:r>
            <a:endParaRPr lang="pt-BR" sz="18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06298" y="5999733"/>
            <a:ext cx="192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</a:t>
            </a:r>
            <a:r>
              <a:rPr lang="pt-BR" sz="1200" dirty="0"/>
              <a:t>: Elaboração própria a partir de dados do DENAF/Correios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pic>
        <p:nvPicPr>
          <p:cNvPr id="5" name="Imagem 4" descr="C:\Users\IGOR\Documents\PESQUISAS\1. CORREIOS E USO DO TERRITÓRIO\[Mestrado] Correios, logística e uso do território_o serviço de encomenda expressa no Brasil\2. DADOS\Mapas\RPN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24" y="-27384"/>
            <a:ext cx="4896000" cy="693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1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4023319"/>
            <a:ext cx="4680520" cy="611562"/>
          </a:xfrm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 – A LOGÍSTICA DOS CORREIOS NO BRASIL: RACIONALIDADE, VELOCIDADE E FLUIDEZ TERRITORIAL</a:t>
            </a:r>
            <a:endParaRPr lang="pt-BR" sz="18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78579" y="5589240"/>
            <a:ext cx="192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</a:t>
            </a:r>
            <a:r>
              <a:rPr lang="pt-BR" sz="1200" dirty="0"/>
              <a:t>: Elaboração própria a partir de dados do DENAF/Correios e do Simulador de Prazos e Preços</a:t>
            </a:r>
          </a:p>
        </p:txBody>
      </p:sp>
      <p:pic>
        <p:nvPicPr>
          <p:cNvPr id="6" name="Imagem 5" descr="C:\Users\IGOR\Documents\PESQUISAS\1. CORREIOS E USO DO TERRITÓRIO\[Mestrado] Correios, logística e uso do território_o serviço de encomenda expressa no Brasil\2. DADOS\Mapas\PRAZOS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7" y="-27384"/>
            <a:ext cx="4896000" cy="693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5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4095327"/>
            <a:ext cx="4680520" cy="611562"/>
          </a:xfrm>
        </p:spPr>
        <p:txBody>
          <a:bodyPr>
            <a:noAutofit/>
          </a:bodyPr>
          <a:lstStyle/>
          <a:p>
            <a:pPr>
              <a:tabLst>
                <a:tab pos="3043238" algn="l"/>
              </a:tabLst>
            </a:pPr>
            <a:r>
              <a:rPr lang="pt-BR" sz="18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4 – CORREIOS, REDE URBANA E DIVISÃO TERRITORIAL DO TRABALHO NO BRASIL</a:t>
            </a:r>
            <a:endParaRPr lang="pt-BR" sz="18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85680"/>
              </p:ext>
            </p:extLst>
          </p:nvPr>
        </p:nvGraphicFramePr>
        <p:xfrm>
          <a:off x="1115616" y="116631"/>
          <a:ext cx="7848871" cy="6211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2771743"/>
                <a:gridCol w="1732760"/>
                <a:gridCol w="896097"/>
                <a:gridCol w="2016223"/>
              </a:tblGrid>
              <a:tr h="4077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            FIXO POSTAL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FUNÇÃO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QTDE.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LOCALIZAÇÃO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>
                    <a:solidFill>
                      <a:schemeClr val="bg2"/>
                    </a:solidFill>
                  </a:tcPr>
                </a:tc>
              </a:tr>
              <a:tr h="303350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COLETA (POSTAGEM)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Agência de Correios Própria (AC)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 dirty="0">
                          <a:solidFill>
                            <a:schemeClr val="tx1"/>
                          </a:solidFill>
                          <a:effectLst/>
                        </a:rPr>
                        <a:t>Captar as postagens de objetos postais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6.449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Todas as cidades, sedes dos 5570 municípios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4448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Agência de Correios Franqueada (ACF)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>
                          <a:solidFill>
                            <a:schemeClr val="tx1"/>
                          </a:solidFill>
                          <a:effectLst/>
                        </a:rPr>
                        <a:t>Captar as postagens de maneira complementar às ACs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1.016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Nas áreas comerciais mais dinâmicas das metrópoles, capitais regionais e centros </a:t>
                      </a:r>
                      <a:r>
                        <a:rPr lang="pt-BR" sz="900" dirty="0" err="1">
                          <a:solidFill>
                            <a:schemeClr val="tx1"/>
                          </a:solidFill>
                          <a:effectLst/>
                        </a:rPr>
                        <a:t>subregionais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3131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Agência de Correios Comunitária (ACC)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>
                          <a:solidFill>
                            <a:schemeClr val="tx1"/>
                          </a:solidFill>
                          <a:effectLst/>
                        </a:rPr>
                        <a:t>Captar as postagens de correspondências em áreas afastadas dos centros urbanos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4.577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Zona rural, vilas, povoados e bairros precários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3131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Agência Filatélica (AF)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>
                          <a:solidFill>
                            <a:schemeClr val="tx1"/>
                          </a:solidFill>
                          <a:effectLst/>
                        </a:rPr>
                        <a:t>Vender, de maneira especializada, selos e outros produtos filatélicos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>
                          <a:solidFill>
                            <a:schemeClr val="tx1"/>
                          </a:solidFill>
                          <a:effectLst/>
                        </a:rPr>
                        <a:t>Metrópoles e principais capitais regionais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4175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Posto de Vendas de Produtos (PV)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 dirty="0">
                          <a:solidFill>
                            <a:schemeClr val="tx1"/>
                          </a:solidFill>
                          <a:effectLst/>
                        </a:rPr>
                        <a:t>Balcão para vendas de selos, embalagens e produtos exclusivos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1.529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Interior de lojas ou shopping centers das metrópoles e capitais regionais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2933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Caixa de Coleta (CC)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 dirty="0">
                          <a:solidFill>
                            <a:schemeClr val="tx1"/>
                          </a:solidFill>
                          <a:effectLst/>
                        </a:rPr>
                        <a:t>Coletar correspondências já seladas para a postagem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18.424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Principais logradouros de todas as cidades do país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228197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TRATAMENTO (TRIAGEM) 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E  ENCAMINHAMENTO (TRANSPORTE)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Centro de Tratamento de Cartas (CTC)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 dirty="0">
                          <a:solidFill>
                            <a:schemeClr val="tx1"/>
                          </a:solidFill>
                          <a:effectLst/>
                        </a:rPr>
                        <a:t>Triar e encaminhar os objetos do segmento mensagem 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Metrópoles e algumas capitais regionais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228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>
                          <a:solidFill>
                            <a:schemeClr val="tx1"/>
                          </a:solidFill>
                          <a:effectLst/>
                        </a:rPr>
                        <a:t>Centros de Tratamento de Encomendas (CTE) Manual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 dirty="0">
                          <a:solidFill>
                            <a:schemeClr val="tx1"/>
                          </a:solidFill>
                          <a:effectLst/>
                        </a:rPr>
                        <a:t>Triar e encaminhar os objetos do segmento encomenda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Algumas metrópoles e capitais regionais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3131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Centro de Tratamento de Encomendas (CTE) Automatizado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 dirty="0">
                          <a:solidFill>
                            <a:schemeClr val="tx1"/>
                          </a:solidFill>
                          <a:effectLst/>
                        </a:rPr>
                        <a:t>Triar e encaminhar os objetos do segmento encomenda por procedimentos automáticos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Principais metrópoles e algumas capitais regionais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5219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Centro de Tratamento de Cartas e Encomendas (CTCE)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 dirty="0">
                          <a:solidFill>
                            <a:schemeClr val="tx1"/>
                          </a:solidFill>
                          <a:effectLst/>
                        </a:rPr>
                        <a:t>Triar e encaminhar os objetos dos segmentos mensagem e encomenda 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Algumas metrópoles e capitais regionais onde o volume da carga não justifica a existência de CTC e CTE separadamente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3459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Centro de Tratamento de Correio Internacional (CTCI)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 dirty="0">
                          <a:solidFill>
                            <a:schemeClr val="tx1"/>
                          </a:solidFill>
                          <a:effectLst/>
                        </a:rPr>
                        <a:t>Triar e encaminhar objetos de todos os segmentos destinados a ou originados em outros países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Metrópoles nacionais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4175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Centro de Logística Integrada (CLI)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>
                          <a:solidFill>
                            <a:schemeClr val="tx1"/>
                          </a:solidFill>
                          <a:effectLst/>
                        </a:rPr>
                        <a:t>Operacionalizar o tratamento de objetos de serviços especializados como logística reversa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Metrópoles e capitais regionais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4175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Posto de Atendimento Avançado (PA)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>
                          <a:solidFill>
                            <a:schemeClr val="tx1"/>
                          </a:solidFill>
                          <a:effectLst/>
                        </a:rPr>
                        <a:t>Captar as postagens e realizar tratamento e encaminhamento inicial de encomendas de grandes clientes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Grande metrópole nacional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228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Terminal de Cargas (TECA)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>
                          <a:solidFill>
                            <a:schemeClr val="tx1"/>
                          </a:solidFill>
                          <a:effectLst/>
                        </a:rPr>
                        <a:t>Encaminhar grandes volumes de carga postal previamente tratada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Metrópoles nacionais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313183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ENTREGA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Unidades de Distribuição (UD)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>
                          <a:solidFill>
                            <a:schemeClr val="tx1"/>
                          </a:solidFill>
                          <a:effectLst/>
                        </a:rPr>
                        <a:t>Entregar as correspondências de todos os segmentos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9.196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Centros sub-regionais B, Centros de zona e centros locais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3131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Centro de Distribuição Domiciliária (CDD)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>
                          <a:solidFill>
                            <a:schemeClr val="tx1"/>
                          </a:solidFill>
                          <a:effectLst/>
                        </a:rPr>
                        <a:t>Entregar as correspondências do segmento mensagem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997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Metrópoles, capitais regionais e centros sub-regionais A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  <a:tr h="228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Centro de Entrega de Encomendas (CEE)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700">
                          <a:solidFill>
                            <a:schemeClr val="tx1"/>
                          </a:solidFill>
                          <a:effectLst/>
                        </a:rPr>
                        <a:t>Entregar as correspondências do segmento encomenda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</a:rPr>
                        <a:t>Metrópoles e capitais regionais A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1" marR="35191" marT="0" marB="0" anchor="ctr"/>
                </a:tc>
              </a:tr>
            </a:tbl>
          </a:graphicData>
        </a:graphic>
      </p:graphicFrame>
      <p:sp>
        <p:nvSpPr>
          <p:cNvPr id="6" name="Caixa de Texto 2"/>
          <p:cNvSpPr txBox="1">
            <a:spLocks noChangeArrowheads="1"/>
          </p:cNvSpPr>
          <p:nvPr/>
        </p:nvSpPr>
        <p:spPr bwMode="auto">
          <a:xfrm>
            <a:off x="1187624" y="6308851"/>
            <a:ext cx="7549146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pt-BR" sz="1000" dirty="0"/>
              <a:t>Quadro </a:t>
            </a:r>
            <a:r>
              <a:rPr lang="pt-BR" sz="1000" dirty="0" smtClean="0"/>
              <a:t>1 </a:t>
            </a:r>
            <a:r>
              <a:rPr lang="pt-BR" sz="1000" dirty="0"/>
              <a:t>– Tipologia dos principais fixos geográficos postais no Brasil, 2016. Localização referente à hierarquia urbana do REGIC/IBGE 2007.</a:t>
            </a:r>
          </a:p>
          <a:p>
            <a:r>
              <a:rPr lang="pt-BR" sz="1000" dirty="0"/>
              <a:t>Fonte: Elaboração própria a partir de trabalhos de campo e Relatório da Administração dos Correios 2014.</a:t>
            </a:r>
          </a:p>
        </p:txBody>
      </p:sp>
    </p:spTree>
    <p:extLst>
      <p:ext uri="{BB962C8B-B14F-4D97-AF65-F5344CB8AC3E}">
        <p14:creationId xmlns:p14="http://schemas.microsoft.com/office/powerpoint/2010/main" val="24533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4095327"/>
            <a:ext cx="4680520" cy="611562"/>
          </a:xfrm>
        </p:spPr>
        <p:txBody>
          <a:bodyPr>
            <a:noAutofit/>
          </a:bodyPr>
          <a:lstStyle/>
          <a:p>
            <a:pPr>
              <a:tabLst>
                <a:tab pos="3043238" algn="l"/>
              </a:tabLst>
            </a:pPr>
            <a:r>
              <a:rPr lang="pt-BR" sz="18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4 – CORREIOS, REDE URBANA E DIVISÃO TERRITORIAL DO TRABALHO NO BRASIL</a:t>
            </a:r>
            <a:endParaRPr lang="pt-BR" sz="18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7" name="Imagem 6" descr="C:\Users\IGOR\Documents\PESQUISAS\3. MESTRADO Correios, logística e uso do território_o serviço de encomenda expressa no Brasil\2. DADOS\Mapas\FIXOS_BR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32" y="-116624"/>
            <a:ext cx="4896000" cy="69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6786567" y="5661248"/>
            <a:ext cx="192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</a:t>
            </a:r>
            <a:r>
              <a:rPr lang="pt-BR" sz="1200" dirty="0"/>
              <a:t>: Elaboração própria a partir de dados da Vice-Presidência de Encomendas dos Correios e trabalhos de campo.</a:t>
            </a:r>
          </a:p>
        </p:txBody>
      </p:sp>
    </p:spTree>
    <p:extLst>
      <p:ext uri="{BB962C8B-B14F-4D97-AF65-F5344CB8AC3E}">
        <p14:creationId xmlns:p14="http://schemas.microsoft.com/office/powerpoint/2010/main" val="20810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4095327"/>
            <a:ext cx="4680520" cy="611562"/>
          </a:xfrm>
        </p:spPr>
        <p:txBody>
          <a:bodyPr>
            <a:noAutofit/>
          </a:bodyPr>
          <a:lstStyle/>
          <a:p>
            <a:pPr>
              <a:tabLst>
                <a:tab pos="3043238" algn="l"/>
              </a:tabLst>
            </a:pPr>
            <a:r>
              <a:rPr lang="pt-BR" sz="18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4 – CORREIOS, REDE URBANA E DIVISÃO TERRITORIAL DO TRABALHO NO BRASIL</a:t>
            </a:r>
            <a:endParaRPr lang="pt-BR" sz="18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9528" name="Picture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1302"/>
            <a:ext cx="8091887" cy="605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tângulo de cantos arredondados 49"/>
          <p:cNvSpPr/>
          <p:nvPr/>
        </p:nvSpPr>
        <p:spPr>
          <a:xfrm>
            <a:off x="8100392" y="836712"/>
            <a:ext cx="43204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5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4095327"/>
            <a:ext cx="4680520" cy="611562"/>
          </a:xfrm>
        </p:spPr>
        <p:txBody>
          <a:bodyPr>
            <a:noAutofit/>
          </a:bodyPr>
          <a:lstStyle/>
          <a:p>
            <a:pPr>
              <a:tabLst>
                <a:tab pos="3043238" algn="l"/>
              </a:tabLst>
            </a:pPr>
            <a:r>
              <a:rPr lang="pt-BR" sz="18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4 – CORREIOS, REDE URBANA E DIVISÃO TERRITORIAL DO TRABALHO NO BRASIL</a:t>
            </a:r>
            <a:endParaRPr lang="pt-BR" sz="18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8100392" y="836712"/>
            <a:ext cx="43204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912767" cy="26267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 de Texto 2"/>
          <p:cNvSpPr txBox="1">
            <a:spLocks noChangeArrowheads="1"/>
          </p:cNvSpPr>
          <p:nvPr/>
        </p:nvSpPr>
        <p:spPr bwMode="auto">
          <a:xfrm>
            <a:off x="1403648" y="4648828"/>
            <a:ext cx="6912768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pt-BR" sz="1000" dirty="0"/>
              <a:t>Quadro </a:t>
            </a:r>
            <a:r>
              <a:rPr lang="pt-BR" sz="1000" dirty="0" smtClean="0"/>
              <a:t>2 </a:t>
            </a:r>
            <a:r>
              <a:rPr lang="pt-BR" sz="1000" dirty="0"/>
              <a:t>– Percentuais do volume de correspondências totais dos Correios por origem e destino conforme regiões do Brasil, 2015.</a:t>
            </a:r>
          </a:p>
          <a:p>
            <a:r>
              <a:rPr lang="pt-BR" sz="1000" dirty="0"/>
              <a:t>Fonte: Vice-Presidência de Encomendas dos Correios.</a:t>
            </a:r>
          </a:p>
        </p:txBody>
      </p:sp>
    </p:spTree>
    <p:extLst>
      <p:ext uri="{BB962C8B-B14F-4D97-AF65-F5344CB8AC3E}">
        <p14:creationId xmlns:p14="http://schemas.microsoft.com/office/powerpoint/2010/main" val="19308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4095327"/>
            <a:ext cx="4680520" cy="611562"/>
          </a:xfrm>
        </p:spPr>
        <p:txBody>
          <a:bodyPr>
            <a:noAutofit/>
          </a:bodyPr>
          <a:lstStyle/>
          <a:p>
            <a:pPr>
              <a:tabLst>
                <a:tab pos="3043238" algn="l"/>
              </a:tabLst>
            </a:pPr>
            <a:r>
              <a:rPr lang="pt-BR" sz="18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4 – CORREIOS, REDE URBANA E DIVISÃO TERRITORIAL DO TRABALHO NO BRASIL</a:t>
            </a:r>
            <a:endParaRPr lang="pt-BR" sz="18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8100392" y="836712"/>
            <a:ext cx="43204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 de Texto 2"/>
          <p:cNvSpPr txBox="1">
            <a:spLocks noChangeArrowheads="1"/>
          </p:cNvSpPr>
          <p:nvPr/>
        </p:nvSpPr>
        <p:spPr bwMode="auto">
          <a:xfrm>
            <a:off x="1403648" y="6021288"/>
            <a:ext cx="6912768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pt-BR" sz="1000" dirty="0"/>
              <a:t>Fotografia 1 – Loja de peças para motocicletas com entrega via SEDEX para todo o Brasil, localizada no centro da cidade de São Paulo. </a:t>
            </a:r>
          </a:p>
          <a:p>
            <a:r>
              <a:rPr lang="pt-BR" sz="1000" dirty="0"/>
              <a:t>Fonte: Trabalho de campo realizado em maio de 2016.</a:t>
            </a:r>
          </a:p>
          <a:p>
            <a:r>
              <a:rPr lang="pt-BR" sz="1000" dirty="0"/>
              <a:t>Foto: Igor Venceslau</a:t>
            </a:r>
          </a:p>
        </p:txBody>
      </p:sp>
      <p:pic>
        <p:nvPicPr>
          <p:cNvPr id="8" name="Imagem 7" descr="C:\Users\IGOR\Documents\PESQUISAS\3. MESTRADO Correios, logística e uso do território_o serviço de encomenda expressa no Brasil\Trabalho de campo\CAM037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00" y="448432"/>
            <a:ext cx="7264856" cy="5500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3807295"/>
            <a:ext cx="4680520" cy="61156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1 – O CORREIO NA FORMAÇÃO SOCIOESPACIAL BRASILEIRA</a:t>
            </a:r>
            <a:endParaRPr lang="pt-BR" sz="2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6" name="Imagem 5" descr="C:\Users\IGOR\Documents\PESQUISAS\1. CORREIOS E USO DO TERRITÓRIO\[Mestrado] Correios, logística e uso do território_o serviço de encomenda expressa no Brasil\2. DADOS\Mapas\1_período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00"/>
            <a:ext cx="5299200" cy="68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7221600" y="5733256"/>
            <a:ext cx="192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</a:t>
            </a:r>
            <a:r>
              <a:rPr lang="pt-BR" sz="1200" dirty="0"/>
              <a:t>: Elaboração própria a partir de revisão bibliográfica e matriz de eventos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992135" y="271607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1º PERÍODO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78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4095327"/>
            <a:ext cx="4680520" cy="611562"/>
          </a:xfrm>
        </p:spPr>
        <p:txBody>
          <a:bodyPr>
            <a:noAutofit/>
          </a:bodyPr>
          <a:lstStyle/>
          <a:p>
            <a:pPr>
              <a:tabLst>
                <a:tab pos="3043238" algn="l"/>
              </a:tabLst>
            </a:pPr>
            <a:r>
              <a:rPr lang="pt-BR" sz="18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4 – CORREIOS, REDE URBANA E DIVISÃO TERRITORIAL DO TRABALHO NO BRASIL</a:t>
            </a:r>
            <a:endParaRPr lang="pt-BR" sz="18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8100392" y="836712"/>
            <a:ext cx="43204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439068" y="1016732"/>
            <a:ext cx="7498080" cy="5364596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criação de </a:t>
            </a:r>
            <a:r>
              <a:rPr lang="pt-BR" dirty="0" smtClean="0"/>
              <a:t>endereços</a:t>
            </a:r>
            <a:endParaRPr lang="pt-BR" dirty="0"/>
          </a:p>
          <a:p>
            <a:r>
              <a:rPr lang="pt-BR" dirty="0"/>
              <a:t>emissão de CPF</a:t>
            </a:r>
          </a:p>
          <a:p>
            <a:r>
              <a:rPr lang="pt-BR" dirty="0"/>
              <a:t>certificação digital</a:t>
            </a:r>
          </a:p>
          <a:p>
            <a:r>
              <a:rPr lang="pt-BR" dirty="0"/>
              <a:t>Programa Fome Zero</a:t>
            </a:r>
          </a:p>
          <a:p>
            <a:r>
              <a:rPr lang="pt-BR" dirty="0"/>
              <a:t>Banco Postal</a:t>
            </a:r>
          </a:p>
          <a:p>
            <a:r>
              <a:rPr lang="pt-BR" dirty="0"/>
              <a:t>Exporta Fácil</a:t>
            </a:r>
          </a:p>
          <a:p>
            <a:r>
              <a:rPr lang="pt-BR" dirty="0"/>
              <a:t>sistema judiciário</a:t>
            </a:r>
          </a:p>
          <a:p>
            <a:r>
              <a:rPr lang="pt-BR" dirty="0"/>
              <a:t>eleições eletrônicas</a:t>
            </a:r>
          </a:p>
          <a:p>
            <a:r>
              <a:rPr lang="pt-BR" dirty="0"/>
              <a:t>operação PNLD</a:t>
            </a:r>
          </a:p>
          <a:p>
            <a:r>
              <a:rPr lang="pt-BR" dirty="0"/>
              <a:t>exames do MEC</a:t>
            </a:r>
          </a:p>
          <a:p>
            <a:r>
              <a:rPr lang="pt-BR" dirty="0"/>
              <a:t>concursos públicos</a:t>
            </a:r>
          </a:p>
          <a:p>
            <a:r>
              <a:rPr lang="pt-BR" dirty="0"/>
              <a:t>distribuição de vacinas</a:t>
            </a:r>
          </a:p>
          <a:p>
            <a:r>
              <a:rPr lang="pt-BR" dirty="0"/>
              <a:t>distribuição de donativos</a:t>
            </a:r>
          </a:p>
          <a:p>
            <a:r>
              <a:rPr lang="pt-BR" dirty="0"/>
              <a:t>distribuição de leite (PMSP)</a:t>
            </a:r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316908" y="296652"/>
            <a:ext cx="7848872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pt-BR" sz="2800" dirty="0" smtClean="0"/>
              <a:t>Correios e políticas públicas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026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1662" y="1700808"/>
            <a:ext cx="7848872" cy="1440160"/>
          </a:xfrm>
        </p:spPr>
        <p:txBody>
          <a:bodyPr/>
          <a:lstStyle/>
          <a:p>
            <a:pPr marL="82296" indent="0">
              <a:buNone/>
            </a:pPr>
            <a:r>
              <a:rPr lang="pt-BR" dirty="0" smtClean="0"/>
              <a:t>Modelo cívico do território (Santos, 1987)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26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75656" y="5423154"/>
            <a:ext cx="6552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Gráfico </a:t>
            </a:r>
            <a:r>
              <a:rPr lang="pt-BR" sz="1400" dirty="0" smtClean="0"/>
              <a:t>3 </a:t>
            </a:r>
            <a:r>
              <a:rPr lang="pt-BR" sz="1400" dirty="0"/>
              <a:t>– </a:t>
            </a:r>
            <a:r>
              <a:rPr lang="pt-BR" sz="1400" dirty="0" smtClean="0"/>
              <a:t>Receita e despesa total dos Correios em bilhões de reais entre os anos de 2010 e 2015.</a:t>
            </a:r>
            <a:endParaRPr lang="pt-BR" sz="1400" dirty="0"/>
          </a:p>
          <a:p>
            <a:r>
              <a:rPr lang="pt-BR" sz="1400" dirty="0"/>
              <a:t>Fonte dos dados: Relatórios anuais dos </a:t>
            </a:r>
            <a:r>
              <a:rPr lang="pt-BR" sz="1400" dirty="0" smtClean="0"/>
              <a:t>Correios.</a:t>
            </a:r>
            <a:endParaRPr lang="pt-BR" sz="14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26600"/>
              </p:ext>
            </p:extLst>
          </p:nvPr>
        </p:nvGraphicFramePr>
        <p:xfrm>
          <a:off x="1475656" y="1196752"/>
          <a:ext cx="7200800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332656"/>
            <a:ext cx="7848872" cy="11521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800" dirty="0" smtClean="0"/>
              <a:t>Crise dos Correios?</a:t>
            </a:r>
          </a:p>
        </p:txBody>
      </p:sp>
    </p:spTree>
    <p:extLst>
      <p:ext uri="{BB962C8B-B14F-4D97-AF65-F5344CB8AC3E}">
        <p14:creationId xmlns:p14="http://schemas.microsoft.com/office/powerpoint/2010/main" val="23884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1797108"/>
              </p:ext>
            </p:extLst>
          </p:nvPr>
        </p:nvGraphicFramePr>
        <p:xfrm>
          <a:off x="1115616" y="476672"/>
          <a:ext cx="7776864" cy="449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475656" y="5089965"/>
            <a:ext cx="6552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Gráfico </a:t>
            </a:r>
            <a:r>
              <a:rPr lang="pt-BR" sz="1400" dirty="0"/>
              <a:t>4</a:t>
            </a:r>
            <a:r>
              <a:rPr lang="pt-BR" sz="1400" dirty="0" smtClean="0"/>
              <a:t> </a:t>
            </a:r>
            <a:r>
              <a:rPr lang="pt-BR" sz="1400" dirty="0"/>
              <a:t>– Fluxo postal em bilhões de objetos postados em anos selecionados entre 1979 e 2015.</a:t>
            </a:r>
          </a:p>
          <a:p>
            <a:r>
              <a:rPr lang="pt-BR" sz="1400" dirty="0"/>
              <a:t>Fonte dos dados: Relatórios anuais dos Correios e Gertel (1991). </a:t>
            </a:r>
          </a:p>
        </p:txBody>
      </p:sp>
    </p:spTree>
    <p:extLst>
      <p:ext uri="{BB962C8B-B14F-4D97-AF65-F5344CB8AC3E}">
        <p14:creationId xmlns:p14="http://schemas.microsoft.com/office/powerpoint/2010/main" val="19182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332656"/>
            <a:ext cx="7848872" cy="11521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800" dirty="0" smtClean="0"/>
              <a:t>Crise dos Correios, uma crise política?</a:t>
            </a:r>
          </a:p>
          <a:p>
            <a:pPr>
              <a:buFontTx/>
              <a:buChar char="-"/>
            </a:pPr>
            <a:r>
              <a:rPr lang="pt-BR" sz="2800" dirty="0" smtClean="0"/>
              <a:t>Raciocínio contábil e discussão abstrata</a:t>
            </a:r>
          </a:p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128" y="1988840"/>
            <a:ext cx="7669360" cy="485565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pt-BR" sz="2800" dirty="0" smtClean="0"/>
              <a:t>Consequências da privatização:</a:t>
            </a:r>
            <a:endParaRPr lang="pt-BR" sz="2800" dirty="0" smtClean="0"/>
          </a:p>
          <a:p>
            <a:pPr>
              <a:buFontTx/>
              <a:buChar char="-"/>
            </a:pPr>
            <a:r>
              <a:rPr lang="pt-BR" sz="2800" dirty="0" smtClean="0"/>
              <a:t>Social: universalidade, políticas públicas</a:t>
            </a:r>
          </a:p>
          <a:p>
            <a:pPr>
              <a:buFontTx/>
              <a:buChar char="-"/>
            </a:pPr>
            <a:r>
              <a:rPr lang="pt-BR" sz="2800" dirty="0" smtClean="0"/>
              <a:t>Econômica: logísticas de empresas</a:t>
            </a:r>
          </a:p>
          <a:p>
            <a:pPr>
              <a:buFontTx/>
              <a:buChar char="-"/>
            </a:pPr>
            <a:r>
              <a:rPr lang="pt-BR" sz="2800" dirty="0" smtClean="0"/>
              <a:t>Territorial: integração</a:t>
            </a:r>
          </a:p>
          <a:p>
            <a:pPr>
              <a:buFontTx/>
              <a:buChar char="-"/>
            </a:pPr>
            <a:r>
              <a:rPr lang="pt-BR" sz="2800" dirty="0" smtClean="0"/>
              <a:t>Geopolítica: soberania nacional </a:t>
            </a:r>
          </a:p>
          <a:p>
            <a:pPr marL="82296" indent="0">
              <a:buNone/>
            </a:pPr>
            <a:endParaRPr lang="pt-BR" sz="2800" dirty="0"/>
          </a:p>
          <a:p>
            <a:pPr marL="82296" indent="0">
              <a:buNone/>
            </a:pPr>
            <a:r>
              <a:rPr lang="pt-BR" sz="2800" dirty="0" smtClean="0"/>
              <a:t>Lobby das multinacionais</a:t>
            </a:r>
          </a:p>
          <a:p>
            <a:pPr marL="82296" indent="0">
              <a:buNone/>
            </a:pPr>
            <a:r>
              <a:rPr lang="pt-BR" sz="2800" dirty="0" smtClean="0"/>
              <a:t>Conjuntura e projeto de </a:t>
            </a:r>
            <a:r>
              <a:rPr lang="pt-BR" sz="2800" dirty="0" smtClean="0"/>
              <a:t>governo</a:t>
            </a: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3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3807295"/>
            <a:ext cx="4680520" cy="61156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1 – O CORREIO NA FORMAÇÃO SOCIOESPACIAL BRASILEIRA</a:t>
            </a:r>
            <a:endParaRPr lang="pt-BR" sz="2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91678" y="5985481"/>
            <a:ext cx="192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</a:t>
            </a:r>
            <a:r>
              <a:rPr lang="pt-BR" sz="1200" dirty="0"/>
              <a:t>: Elaboração própria a partir de revisão bibliográfica e matriz de eventos.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992135" y="271607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2</a:t>
            </a:r>
            <a:r>
              <a:rPr lang="pt-BR" sz="1400" b="1" dirty="0" smtClean="0"/>
              <a:t>º PERÍODO</a:t>
            </a:r>
            <a:endParaRPr lang="pt-BR" sz="1400" b="1" dirty="0"/>
          </a:p>
        </p:txBody>
      </p:sp>
      <p:pic>
        <p:nvPicPr>
          <p:cNvPr id="9" name="Imagem 8" descr="C:\Users\IGOR\Documents\PESQUISAS\1. CORREIOS E USO DO TERRITÓRIO\[Mestrado] Correios, logística e uso do território_o serviço de encomenda expressa no Brasil\2. DADOS\Mapas\2_período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96" y="30984"/>
            <a:ext cx="5299200" cy="685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0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3807295"/>
            <a:ext cx="4680520" cy="61156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1 – O CORREIO NA FORMAÇÃO SOCIOESPACIAL BRASILEIRA</a:t>
            </a:r>
            <a:endParaRPr lang="pt-BR" sz="2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21600" y="5987558"/>
            <a:ext cx="192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</a:t>
            </a:r>
            <a:r>
              <a:rPr lang="pt-BR" sz="1200" dirty="0"/>
              <a:t>: Elaboração própria a partir de revisão bibliográfica e matriz de eventos.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992135" y="271607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3º PERÍODO</a:t>
            </a:r>
            <a:endParaRPr lang="pt-BR" sz="1400" b="1" dirty="0"/>
          </a:p>
        </p:txBody>
      </p:sp>
      <p:pic>
        <p:nvPicPr>
          <p:cNvPr id="6" name="Imagem 5" descr="C:\Users\IGOR\Documents\PESQUISAS\1. CORREIOS E USO DO TERRITÓRIO\[Mestrado] Correios, logística e uso do território_o serviço de encomenda expressa no Brasil\2. DADOS\Mapas\3_período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96" y="30984"/>
            <a:ext cx="5299200" cy="685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8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3807295"/>
            <a:ext cx="4680520" cy="61156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1 – O CORREIO NA FORMAÇÃO SOCIOESPACIAL BRASILEIRA</a:t>
            </a:r>
            <a:endParaRPr lang="pt-BR" sz="2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21600" y="5988189"/>
            <a:ext cx="192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</a:t>
            </a:r>
            <a:r>
              <a:rPr lang="pt-BR" sz="1200" dirty="0"/>
              <a:t>: Elaboração própria a partir de revisão bibliográfica e matriz de eventos.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992135" y="271607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4</a:t>
            </a:r>
            <a:r>
              <a:rPr lang="pt-BR" sz="1400" b="1" dirty="0" smtClean="0"/>
              <a:t>º PERÍODO</a:t>
            </a:r>
            <a:endParaRPr lang="pt-BR" sz="1400" b="1" dirty="0"/>
          </a:p>
        </p:txBody>
      </p:sp>
      <p:pic>
        <p:nvPicPr>
          <p:cNvPr id="9" name="Imagem 8" descr="C:\Users\IGOR\Documents\PESQUISAS\1. CORREIOS E USO DO TERRITÓRIO\[Mestrado] Correios, logística e uso do território_o serviço de encomenda expressa no Brasil\2. DADOS\Mapas\4_período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984"/>
            <a:ext cx="5299200" cy="685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2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54967" y="3807295"/>
            <a:ext cx="4680520" cy="61156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1 – O CORREIO NA FORMAÇÃO SOCIOESPACIAL BRASILEIRA</a:t>
            </a:r>
            <a:endParaRPr lang="pt-BR" sz="2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21600" y="5657671"/>
            <a:ext cx="192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</a:t>
            </a:r>
            <a:r>
              <a:rPr lang="pt-BR" sz="1200" dirty="0"/>
              <a:t>: Elaboração própria a partir de revisão bibliográfica, matriz de eventos e dados da cobertura do SEDEX.</a:t>
            </a:r>
          </a:p>
        </p:txBody>
      </p:sp>
      <p:sp>
        <p:nvSpPr>
          <p:cNvPr id="8" name="Retângulo 7"/>
          <p:cNvSpPr/>
          <p:nvPr/>
        </p:nvSpPr>
        <p:spPr>
          <a:xfrm>
            <a:off x="992135" y="271607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5º PERÍODO</a:t>
            </a:r>
            <a:endParaRPr lang="pt-BR" sz="1400" b="1" dirty="0"/>
          </a:p>
        </p:txBody>
      </p:sp>
      <p:pic>
        <p:nvPicPr>
          <p:cNvPr id="6" name="Imagem 5" descr="C:\Users\IGOR\Documents\PESQUISAS\1. CORREIOS E USO DO TERRITÓRIO\[Mestrado] Correios, logística e uso do território_o serviço de encomenda expressa no Brasil\2. DADOS\Mapas\5_período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96" y="44624"/>
            <a:ext cx="5299200" cy="685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6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962979" y="3915307"/>
            <a:ext cx="4896544" cy="61156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2 – OS SERVIÇOS POSTAIS NA GLOBALIZAÇÃO</a:t>
            </a:r>
            <a:endParaRPr lang="pt-BR" sz="2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6" name="Imagem 5" descr="C:\Users\IGOR\Documents\PESQUISAS\1. CORREIOS E USO DO TERRITÓRIO\[Mestrado] Correios, logística e uso do território_o serviço de encomenda expressa no Brasil\2. DADOS\Mapas\Mundo_monopolio postal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288"/>
            <a:ext cx="7570800" cy="58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1209279" y="6222338"/>
            <a:ext cx="4829810" cy="2580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 smtClean="0">
                <a:effectLst/>
                <a:latin typeface="Times New Roman"/>
                <a:ea typeface="Calibri"/>
                <a:cs typeface="Times New Roman"/>
              </a:rPr>
              <a:t>Fonte</a:t>
            </a:r>
            <a:r>
              <a:rPr lang="pt-BR" sz="1000" dirty="0">
                <a:effectLst/>
                <a:latin typeface="Times New Roman"/>
                <a:ea typeface="Calibri"/>
                <a:cs typeface="Times New Roman"/>
              </a:rPr>
              <a:t>: Elaboração própria a partir de dados da União Postal Universal (UPU, 2016).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24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962979" y="3915307"/>
            <a:ext cx="4896544" cy="61156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2 – OS SERVIÇOS POSTAIS NA GLOBALIZAÇÃO</a:t>
            </a:r>
            <a:endParaRPr lang="pt-BR" sz="2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121667"/>
              </p:ext>
            </p:extLst>
          </p:nvPr>
        </p:nvGraphicFramePr>
        <p:xfrm>
          <a:off x="1685290" y="1412776"/>
          <a:ext cx="6559118" cy="310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1835696" y="4454423"/>
            <a:ext cx="6255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Gráfico 1 – Receita anual das principais empresas de correio que operam nos EUA entre os anos de 2000 e 2015, em bilhões de dólares.</a:t>
            </a:r>
          </a:p>
          <a:p>
            <a:r>
              <a:rPr lang="pt-BR" sz="1200" dirty="0"/>
              <a:t>Fonte: Elaboração própria com base nos relatórios anuais das empresas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1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962979" y="3915307"/>
            <a:ext cx="4896544" cy="61156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2 – OS SERVIÇOS POSTAIS NA GLOBALIZAÇÃO</a:t>
            </a:r>
            <a:endParaRPr lang="pt-BR" sz="200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91680" y="5445224"/>
            <a:ext cx="6255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Gráfico </a:t>
            </a:r>
            <a:r>
              <a:rPr lang="pt-BR" sz="1200" dirty="0" smtClean="0"/>
              <a:t>2 </a:t>
            </a:r>
            <a:r>
              <a:rPr lang="pt-BR" sz="1200" dirty="0"/>
              <a:t>– Percentuais do rendimento total do setor postal por segmento de serviço nos anos de 2004 e 2014.</a:t>
            </a:r>
          </a:p>
          <a:p>
            <a:r>
              <a:rPr lang="pt-BR" sz="1200" dirty="0"/>
              <a:t>Fonte: Elaboração própria a partir de dados da União Postal Universal.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26145382"/>
              </p:ext>
            </p:extLst>
          </p:nvPr>
        </p:nvGraphicFramePr>
        <p:xfrm>
          <a:off x="1475656" y="1196752"/>
          <a:ext cx="6984776" cy="361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84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Personalizada 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FFFF00"/>
      </a:accent1>
      <a:accent2>
        <a:srgbClr val="FFFF00"/>
      </a:accent2>
      <a:accent3>
        <a:srgbClr val="FFFF00"/>
      </a:accent3>
      <a:accent4>
        <a:srgbClr val="FFFF00"/>
      </a:accent4>
      <a:accent5>
        <a:srgbClr val="FFFF00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1609</TotalTime>
  <Words>1263</Words>
  <Application>Microsoft Office PowerPoint</Application>
  <PresentationFormat>Apresentação na tela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Solstício</vt:lpstr>
      <vt:lpstr>CORREIOS, LOGÍSTICA  E  USO DO TERRITÓRIO:  O SERVIÇO DE ENCOMENDA EXPRESSA NO BRASIL </vt:lpstr>
      <vt:lpstr>1 – O CORREIO NA FORMAÇÃO SOCIOESPACIAL BRASILEIRA</vt:lpstr>
      <vt:lpstr>1 – O CORREIO NA FORMAÇÃO SOCIOESPACIAL BRASILEIRA</vt:lpstr>
      <vt:lpstr>1 – O CORREIO NA FORMAÇÃO SOCIOESPACIAL BRASILEIRA</vt:lpstr>
      <vt:lpstr>1 – O CORREIO NA FORMAÇÃO SOCIOESPACIAL BRASILEIRA</vt:lpstr>
      <vt:lpstr>1 – O CORREIO NA FORMAÇÃO SOCIOESPACIAL BRASILEIRA</vt:lpstr>
      <vt:lpstr>2 – OS SERVIÇOS POSTAIS NA GLOBALIZAÇÃO</vt:lpstr>
      <vt:lpstr>2 – OS SERVIÇOS POSTAIS NA GLOBALIZAÇÃO</vt:lpstr>
      <vt:lpstr>2 – OS SERVIÇOS POSTAIS NA GLOBALIZAÇÃO</vt:lpstr>
      <vt:lpstr>2 – OS SERVIÇOS POSTAIS NA GLOBALIZAÇÃO A</vt:lpstr>
      <vt:lpstr>2 – OS SERVIÇOS POSTAIS NA GLOBALIZAÇÃO</vt:lpstr>
      <vt:lpstr>2 – OS SERVIÇOS POSTAIS NA GLOBALIZAÇÃO</vt:lpstr>
      <vt:lpstr>3 – A LOGÍSTICA DOS CORREIOS NO BRASIL: RACIONALIDADE, VELOCIDADE E FLUIDEZ TERRITORIAL</vt:lpstr>
      <vt:lpstr>3 – A LOGÍSTICA DOS CORREIOS NO BRASIL: RACIONALIDADE, VELOCIDADE E FLUIDEZ TERRITORIAL</vt:lpstr>
      <vt:lpstr>4 – CORREIOS, REDE URBANA E DIVISÃO TERRITORIAL DO TRABALHO NO BRASIL</vt:lpstr>
      <vt:lpstr>4 – CORREIOS, REDE URBANA E DIVISÃO TERRITORIAL DO TRABALHO NO BRASIL</vt:lpstr>
      <vt:lpstr>4 – CORREIOS, REDE URBANA E DIVISÃO TERRITORIAL DO TRABALHO NO BRASIL</vt:lpstr>
      <vt:lpstr>4 – CORREIOS, REDE URBANA E DIVISÃO TERRITORIAL DO TRABALHO NO BRASIL</vt:lpstr>
      <vt:lpstr>4 – CORREIOS, REDE URBANA E DIVISÃO TERRITORIAL DO TRABALHO NO BRASIL</vt:lpstr>
      <vt:lpstr>4 – CORREIOS, REDE URBANA E DIVISÃO TERRITORIAL DO TRABALHO NO BRASIL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IGOR VENCESLAU</dc:creator>
  <cp:lastModifiedBy>IGOR VENCESLAU</cp:lastModifiedBy>
  <cp:revision>135</cp:revision>
  <dcterms:created xsi:type="dcterms:W3CDTF">2014-12-12T11:11:05Z</dcterms:created>
  <dcterms:modified xsi:type="dcterms:W3CDTF">2017-05-05T10:59:24Z</dcterms:modified>
</cp:coreProperties>
</file>